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3"/>
    <p:sldId id="257" r:id="rId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786765" y="443865"/>
            <a:ext cx="10786110" cy="5347335"/>
          </a:xfrm>
          <a:prstGeom prst="rect">
            <a:avLst/>
          </a:prstGeom>
        </p:spPr>
        <p:txBody>
          <a:bodyPr>
            <a:noAutofit/>
          </a:bodyPr>
          <a:p>
            <a:pPr marL="0" indent="0">
              <a:spcAft>
                <a:spcPct val="60000"/>
              </a:spcAft>
            </a:pPr>
            <a:r>
              <a:rPr lang="en-US" altLang="zh-CN" sz="2400" b="0" i="0">
                <a:solidFill>
                  <a:srgbClr val="000000"/>
                </a:solidFill>
                <a:cs typeface="+mn-lt"/>
              </a:rPr>
              <a:t>I. Keypoint Detection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1.1 Define 17 bird keypoints in skeleton.yaml (APT-36K as reference).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1.2 Use CUB-200 + AP-10K to train or fine-tune HRNet for pose detection.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1.3 Pick one normal bird image and annotate its 17 points as init pose.</a:t>
            </a:r>
            <a:endParaRPr lang="en-US" altLang="zh-CN" sz="1600" b="0" i="0">
              <a:solidFill>
                <a:srgbClr val="000000"/>
              </a:solidFill>
              <a:cs typeface="+mn-lt"/>
            </a:endParaRPr>
          </a:p>
          <a:p>
            <a:pPr marL="0" indent="0">
              <a:spcAft>
                <a:spcPct val="60000"/>
              </a:spcAft>
            </a:pPr>
            <a:r>
              <a:rPr lang="en-US" altLang="zh-CN" sz="2400" b="0" i="0">
                <a:solidFill>
                  <a:srgbClr val="000000"/>
                </a:solidFill>
                <a:cs typeface="+mn-lt"/>
              </a:rPr>
              <a:t>II. Skeleton Motion Generation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2.1 Prepare skeleton sequences from APT-36K and augment them.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2.2 Train a Motion Diffusion Model (MDM) to learn bird skeleton dynamics.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2.3 Use init_pose and text prompt to sample a realistic motion sequence.</a:t>
            </a:r>
            <a:endParaRPr lang="en-US" altLang="zh-CN" sz="1600" b="0" i="0">
              <a:solidFill>
                <a:srgbClr val="000000"/>
              </a:solidFill>
              <a:cs typeface="+mn-lt"/>
            </a:endParaRPr>
          </a:p>
          <a:p>
            <a:pPr marL="0" indent="0">
              <a:spcAft>
                <a:spcPct val="60000"/>
              </a:spcAft>
            </a:pPr>
            <a:r>
              <a:rPr lang="en-US" altLang="zh-CN" sz="2400" b="0" i="0">
                <a:solidFill>
                  <a:srgbClr val="000000"/>
                </a:solidFill>
                <a:cs typeface="+mn-lt"/>
              </a:rPr>
              <a:t>III. Image/Video Synthesis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3.1 Smooth skeleton motion with Savitzky–Golay filter and manual fix.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3.2 Use AnimateDiff + ControlNet to generate frames from skeletons.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3.3 Apply RIFE or FLAVR to interpolate frames for smoother playback.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3.4 Use ffmpeg to combine frames, add audio, and loop if needed.</a:t>
            </a:r>
            <a:endParaRPr lang="en-US" altLang="zh-CN" sz="1600" b="0" i="0">
              <a:solidFill>
                <a:srgbClr val="000000"/>
              </a:solidFill>
              <a:cs typeface="+mn-lt"/>
            </a:endParaRPr>
          </a:p>
          <a:p>
            <a:pPr marL="0" indent="0">
              <a:spcAft>
                <a:spcPct val="60000"/>
              </a:spcAft>
            </a:pPr>
            <a:r>
              <a:rPr lang="en-US" altLang="zh-CN" sz="2400" b="0" i="0">
                <a:solidFill>
                  <a:srgbClr val="000000"/>
                </a:solidFill>
                <a:cs typeface="+mn-lt"/>
              </a:rPr>
              <a:t>IV. Temporal Consistency Enhancement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4.1 Use Latent Lock to keep unstable regions consistent across frames.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4.2 Apply Sliding Window Loss (β=0.1) to fine-tune Stable Diffusion.</a:t>
            </a:r>
            <a:br>
              <a:rPr lang="en-US" altLang="zh-CN" sz="1600" b="0" i="0">
                <a:solidFill>
                  <a:srgbClr val="000000"/>
                </a:solidFill>
                <a:cs typeface="+mn-lt"/>
              </a:rPr>
            </a:br>
            <a:r>
              <a:rPr lang="en-US" altLang="zh-CN" sz="1600" b="0" i="0">
                <a:solidFill>
                  <a:srgbClr val="000000"/>
                </a:solidFill>
                <a:cs typeface="+mn-lt"/>
              </a:rPr>
              <a:t>4.3 Compare T-LPIPS and CLIP scores to select the best final video.</a:t>
            </a:r>
            <a:endParaRPr lang="en-US" altLang="zh-CN" sz="1600" b="0" i="0">
              <a:solidFill>
                <a:srgbClr val="000000"/>
              </a:solidFill>
              <a:cs typeface="+mn-lt"/>
            </a:endParaRPr>
          </a:p>
        </p:txBody>
      </p:sp>
      <p:pic>
        <p:nvPicPr>
          <p:cNvPr id="5" name="图片 4" descr="截屏2025-07-09 14.47.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39380" y="443865"/>
            <a:ext cx="4064635" cy="15201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截屏2025-07-09 14.33.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4990" y="725170"/>
            <a:ext cx="5070475" cy="5039995"/>
          </a:xfrm>
          <a:prstGeom prst="rect">
            <a:avLst/>
          </a:prstGeom>
        </p:spPr>
      </p:pic>
      <p:pic>
        <p:nvPicPr>
          <p:cNvPr id="5" name="图片 4" descr="截屏2025-07-09 14.34.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3260" y="861695"/>
            <a:ext cx="2359660" cy="1835150"/>
          </a:xfrm>
          <a:prstGeom prst="rect">
            <a:avLst/>
          </a:prstGeom>
        </p:spPr>
      </p:pic>
      <p:pic>
        <p:nvPicPr>
          <p:cNvPr id="6" name="图片 5" descr="截屏2025-07-09 14.34.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2920" y="861695"/>
            <a:ext cx="2369820" cy="1778000"/>
          </a:xfrm>
          <a:prstGeom prst="rect">
            <a:avLst/>
          </a:prstGeom>
        </p:spPr>
      </p:pic>
      <p:pic>
        <p:nvPicPr>
          <p:cNvPr id="7" name="图片 6" descr="截屏2025-07-09 14.34.5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3260" y="2696845"/>
            <a:ext cx="2285365" cy="1661795"/>
          </a:xfrm>
          <a:prstGeom prst="rect">
            <a:avLst/>
          </a:prstGeom>
        </p:spPr>
      </p:pic>
      <p:pic>
        <p:nvPicPr>
          <p:cNvPr id="8" name="图片 7" descr="截屏2025-07-09 14.35.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2920" y="2696845"/>
            <a:ext cx="2134235" cy="32054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1017</Words>
  <Application>WPS 文字</Application>
  <PresentationFormat>宽屏</PresentationFormat>
  <Paragraphs>5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4" baseType="lpstr">
      <vt:lpstr>Arial</vt:lpstr>
      <vt:lpstr>宋体</vt:lpstr>
      <vt:lpstr>Wingdings</vt:lpstr>
      <vt:lpstr>宋体</vt:lpstr>
      <vt:lpstr>Arial Unicode MS</vt:lpstr>
      <vt:lpstr>Calibri Light</vt:lpstr>
      <vt:lpstr>Helvetica Neue</vt:lpstr>
      <vt:lpstr>汉仪书宋二KW</vt:lpstr>
      <vt:lpstr>微软雅黑</vt:lpstr>
      <vt:lpstr>汉仪旗黑</vt:lpstr>
      <vt:lpstr>Calibri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marcycheng</dc:creator>
  <cp:lastModifiedBy>MarcyCheng</cp:lastModifiedBy>
  <cp:revision>4</cp:revision>
  <dcterms:created xsi:type="dcterms:W3CDTF">2025-07-11T15:55:59Z</dcterms:created>
  <dcterms:modified xsi:type="dcterms:W3CDTF">2025-07-11T15:55:59Z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2052-6.15.0.8733</vt:lpwstr>
  </property>
  <property fmtid="{D5CDD505-2E9C-101B-9397-08002B2CF9AE}" pid="3" name="ICV">
    <vt:lpwstr>0767169E3DB77758C46B6E68A1BE8F9F_41</vt:lpwstr>
  </property>
</Properties>
</file>

<file path=docProps/thumbnail.jpeg>
</file>